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61" autoAdjust="0"/>
  </p:normalViewPr>
  <p:slideViewPr>
    <p:cSldViewPr snapToGrid="0">
      <p:cViewPr varScale="1">
        <p:scale>
          <a:sx n="89" d="100"/>
          <a:sy n="89" d="100"/>
        </p:scale>
        <p:origin x="1282"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48634"/>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Anushya.E</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:au960221104023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E6D0244-1B6E-5ED9-20A0-4F8D99F4709C}"/>
              </a:ext>
            </a:extLst>
          </p:cNvPr>
          <p:cNvSpPr txBox="1"/>
          <p:nvPr/>
        </p:nvSpPr>
        <p:spPr>
          <a:xfrm>
            <a:off x="520390" y="1494262"/>
            <a:ext cx="7999141" cy="1600438"/>
          </a:xfrm>
          <a:prstGeom prst="rect">
            <a:avLst/>
          </a:prstGeom>
          <a:noFill/>
        </p:spPr>
        <p:txBody>
          <a:bodyPr wrap="square">
            <a:spAutoFit/>
          </a:bodyPr>
          <a:lstStyle/>
          <a:p>
            <a:r>
              <a:rPr lang="en-US" sz="1400" b="1" dirty="0">
                <a:solidFill>
                  <a:srgbClr val="002060"/>
                </a:solidFill>
              </a:rPr>
              <a:t>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7" name="Picture 6">
            <a:extLst>
              <a:ext uri="{FF2B5EF4-FFF2-40B4-BE49-F238E27FC236}">
                <a16:creationId xmlns:a16="http://schemas.microsoft.com/office/drawing/2014/main" id="{D822104D-A89E-18F1-7457-1344DD8272F5}"/>
              </a:ext>
            </a:extLst>
          </p:cNvPr>
          <p:cNvPicPr>
            <a:picLocks noChangeAspect="1"/>
          </p:cNvPicPr>
          <p:nvPr/>
        </p:nvPicPr>
        <p:blipFill>
          <a:blip r:embed="rId2"/>
          <a:stretch>
            <a:fillRect/>
          </a:stretch>
        </p:blipFill>
        <p:spPr>
          <a:xfrm>
            <a:off x="155850" y="1011044"/>
            <a:ext cx="8852682" cy="3848633"/>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D09A7C7D-5EA9-DF08-71D9-6ABD5A22E62C}"/>
              </a:ext>
            </a:extLst>
          </p:cNvPr>
          <p:cNvPicPr>
            <a:picLocks noChangeAspect="1"/>
          </p:cNvPicPr>
          <p:nvPr/>
        </p:nvPicPr>
        <p:blipFill>
          <a:blip r:embed="rId2"/>
          <a:stretch>
            <a:fillRect/>
          </a:stretch>
        </p:blipFill>
        <p:spPr>
          <a:xfrm>
            <a:off x="215590" y="1267649"/>
            <a:ext cx="8393151" cy="359749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CC0808D-AF5B-C8A2-BBAF-C574447C9E57}"/>
              </a:ext>
            </a:extLst>
          </p:cNvPr>
          <p:cNvPicPr>
            <a:picLocks noChangeAspect="1"/>
          </p:cNvPicPr>
          <p:nvPr/>
        </p:nvPicPr>
        <p:blipFill>
          <a:blip r:embed="rId2"/>
          <a:stretch>
            <a:fillRect/>
          </a:stretch>
        </p:blipFill>
        <p:spPr>
          <a:xfrm>
            <a:off x="0" y="1152292"/>
            <a:ext cx="9144000" cy="375372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DA06039E-573A-23FF-70ED-8A7014A3875D}"/>
              </a:ext>
            </a:extLst>
          </p:cNvPr>
          <p:cNvPicPr>
            <a:picLocks noChangeAspect="1"/>
          </p:cNvPicPr>
          <p:nvPr/>
        </p:nvPicPr>
        <p:blipFill>
          <a:blip r:embed="rId2"/>
          <a:stretch>
            <a:fillRect/>
          </a:stretch>
        </p:blipFill>
        <p:spPr>
          <a:xfrm>
            <a:off x="0" y="1267649"/>
            <a:ext cx="9144000" cy="355064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039B7505-49C2-6B7C-BF7A-407B4BD22571}"/>
              </a:ext>
            </a:extLst>
          </p:cNvPr>
          <p:cNvPicPr>
            <a:picLocks noChangeAspect="1"/>
          </p:cNvPicPr>
          <p:nvPr/>
        </p:nvPicPr>
        <p:blipFill>
          <a:blip r:embed="rId2"/>
          <a:stretch>
            <a:fillRect/>
          </a:stretch>
        </p:blipFill>
        <p:spPr>
          <a:xfrm>
            <a:off x="-225" y="1354047"/>
            <a:ext cx="9144000" cy="463639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6335B45-3C45-DD35-CF30-21D8A6B9C8F1}"/>
              </a:ext>
            </a:extLst>
          </p:cNvPr>
          <p:cNvSpPr txBox="1"/>
          <p:nvPr/>
        </p:nvSpPr>
        <p:spPr>
          <a:xfrm>
            <a:off x="1009292" y="1173193"/>
            <a:ext cx="7841410" cy="1169551"/>
          </a:xfrm>
          <a:prstGeom prst="rect">
            <a:avLst/>
          </a:prstGeom>
          <a:noFill/>
        </p:spPr>
        <p:txBody>
          <a:bodyPr wrap="square">
            <a:spAutoFit/>
          </a:bodyPr>
          <a:lstStyle/>
          <a:p>
            <a:r>
              <a:rPr lang="en-US" sz="1400" dirty="0"/>
              <a:t> </a:t>
            </a:r>
            <a:r>
              <a:rPr lang="en-US" sz="1400" b="1" dirty="0">
                <a:solidFill>
                  <a:srgbClr val="002060"/>
                </a:solidFill>
              </a:rPr>
              <a:t>One potential future enhancement for a car rentals application could be implementing a</a:t>
            </a:r>
          </a:p>
          <a:p>
            <a:r>
              <a:rPr lang="en-US" sz="1400" b="1" dirty="0">
                <a:solidFill>
                  <a:srgbClr val="002060"/>
                </a:solidFill>
              </a:rPr>
              <a:t> feature that allows users to schedule and pay for car maintenance services directly</a:t>
            </a:r>
          </a:p>
          <a:p>
            <a:r>
              <a:rPr lang="en-US" sz="1400" b="1" dirty="0">
                <a:solidFill>
                  <a:srgbClr val="002060"/>
                </a:solidFill>
              </a:rPr>
              <a:t> through the app. This could include options for regular maintenance like oil changes, tire</a:t>
            </a:r>
          </a:p>
          <a:p>
            <a:r>
              <a:rPr lang="en-US" sz="1400" b="1" dirty="0">
                <a:solidFill>
                  <a:srgbClr val="002060"/>
                </a:solidFill>
              </a:rPr>
              <a:t> rotations, and inspections, making it more convenient for users to keep their rental cars in</a:t>
            </a:r>
          </a:p>
          <a:p>
            <a:r>
              <a:rPr lang="en-US" sz="1400" b="1" dirty="0">
                <a:solidFill>
                  <a:srgbClr val="002060"/>
                </a:solidFill>
              </a:rPr>
              <a:t> good condition.</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BD61A08-4CF6-01D6-B327-E849BCFF73F4}"/>
              </a:ext>
            </a:extLst>
          </p:cNvPr>
          <p:cNvSpPr txBox="1"/>
          <p:nvPr/>
        </p:nvSpPr>
        <p:spPr>
          <a:xfrm>
            <a:off x="845820" y="1164568"/>
            <a:ext cx="7771969" cy="1815882"/>
          </a:xfrm>
          <a:prstGeom prst="rect">
            <a:avLst/>
          </a:prstGeom>
          <a:noFill/>
        </p:spPr>
        <p:txBody>
          <a:bodyPr wrap="square">
            <a:spAutoFit/>
          </a:bodyPr>
          <a:lstStyle/>
          <a:p>
            <a:r>
              <a:rPr lang="en-US" sz="1400" b="1" dirty="0">
                <a:solidFill>
                  <a:srgbClr val="002060"/>
                </a:solidFill>
              </a:rPr>
              <a:t> In conclusion, a car rentals application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747A4BF9-E396-2BBF-4B54-9EDA804C05A8}"/>
              </a:ext>
            </a:extLst>
          </p:cNvPr>
          <p:cNvSpPr txBox="1"/>
          <p:nvPr/>
        </p:nvSpPr>
        <p:spPr>
          <a:xfrm>
            <a:off x="683941" y="1448365"/>
            <a:ext cx="8058615" cy="2246769"/>
          </a:xfrm>
          <a:prstGeom prst="rect">
            <a:avLst/>
          </a:prstGeom>
          <a:noFill/>
        </p:spPr>
        <p:txBody>
          <a:bodyPr wrap="square">
            <a:spAutoFit/>
          </a:bodyPr>
          <a:lstStyle/>
          <a:p>
            <a:r>
              <a:rPr lang="en-US" sz="1400" b="1" dirty="0">
                <a:solidFill>
                  <a:srgbClr val="213163"/>
                </a:solidFill>
              </a:rPr>
              <a:t>This paper presents the design and development of a comprehensive car rental application aimed at enhancing the user experience in the realm of modern mobility. The application integrates advanced features such as real-time vehicle availability, secure payment processing, user-friendly interface, and robust reservation management system. Utilizing state-of-the-art technologies including GPS tracking and machine learning algorithms, the application ensures efficient fleet management and optimal allocation of resources. Moreover, emphasis is placed on user convenience through personalized recommendations, seamless booking process, and responsive customer support. The proposed application offers a scalable solution to meet the growing demands of the car rental industry, facilitating smooth and hassle-free mobility for users worldwide.</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73B981B-53AD-3FFE-A5F2-0AC74952A0A8}"/>
              </a:ext>
            </a:extLst>
          </p:cNvPr>
          <p:cNvSpPr txBox="1"/>
          <p:nvPr/>
        </p:nvSpPr>
        <p:spPr>
          <a:xfrm>
            <a:off x="981306" y="1196901"/>
            <a:ext cx="7776118" cy="954107"/>
          </a:xfrm>
          <a:prstGeom prst="rect">
            <a:avLst/>
          </a:prstGeom>
          <a:noFill/>
        </p:spPr>
        <p:txBody>
          <a:bodyPr wrap="square">
            <a:spAutoFit/>
          </a:bodyPr>
          <a:lstStyle/>
          <a:p>
            <a:r>
              <a:rPr lang="en-US" sz="1400" b="1" dirty="0">
                <a:solidFill>
                  <a:srgbClr val="213163"/>
                </a:solidFill>
              </a:rPr>
              <a:t>The problem statement for a car rentals application could be: </a:t>
            </a:r>
          </a:p>
          <a:p>
            <a:r>
              <a:rPr lang="en-US" sz="1400" b="1" dirty="0">
                <a:solidFill>
                  <a:srgbClr val="213163"/>
                </a:solidFill>
              </a:rPr>
              <a:t>"Design and develop a user-friendly mobile application that allows users to easily search, compare, and book rental cars from various providers, while providing features such as secure payment options, real-time availability, and efficient customer support."</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A57CCF0-ED2B-1179-4B98-8EE31F753AB4}"/>
              </a:ext>
            </a:extLst>
          </p:cNvPr>
          <p:cNvSpPr txBox="1"/>
          <p:nvPr/>
        </p:nvSpPr>
        <p:spPr>
          <a:xfrm>
            <a:off x="1025911" y="1330735"/>
            <a:ext cx="7738947" cy="1384995"/>
          </a:xfrm>
          <a:prstGeom prst="rect">
            <a:avLst/>
          </a:prstGeom>
          <a:noFill/>
        </p:spPr>
        <p:txBody>
          <a:bodyPr wrap="square">
            <a:spAutoFit/>
          </a:bodyPr>
          <a:lstStyle/>
          <a:p>
            <a:r>
              <a:rPr lang="en-US" sz="1400" b="1" dirty="0">
                <a:solidFill>
                  <a:srgbClr val="213163"/>
                </a:solidFill>
              </a:rPr>
              <a:t>The car rentals application aims to provide users with a convenient platform to ren</a:t>
            </a:r>
            <a:r>
              <a:rPr lang="en-US" b="1" dirty="0">
                <a:solidFill>
                  <a:srgbClr val="213163"/>
                </a:solidFill>
              </a:rPr>
              <a:t>t</a:t>
            </a:r>
            <a:endParaRPr lang="en-US" sz="1400" b="1" dirty="0">
              <a:solidFill>
                <a:srgbClr val="213163"/>
              </a:solidFill>
            </a:endParaRPr>
          </a:p>
          <a:p>
            <a:r>
              <a:rPr lang="en-US" sz="1400" b="1" dirty="0">
                <a:solidFill>
                  <a:srgbClr val="213163"/>
                </a:solidFill>
              </a:rPr>
              <a:t>vehicles for various purposes. Key features include user registration, vehicle selection, booking management, payment processing, and user feedback. The app will offer a diverse range of vehicles, flexible booking options, and seamless user experience to enhance customer satisfaction and retention. Additionally, the application will incorporate robust security measures to safeguard user data and transactions.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19"/>
            <a:ext cx="9144000" cy="1669240"/>
          </a:xfrm>
          <a:prstGeom prst="rect">
            <a:avLst/>
          </a:prstGeom>
          <a:noFill/>
        </p:spPr>
        <p:txBody>
          <a:bodyPr wrap="square">
            <a:spAutoFit/>
          </a:bodyPr>
          <a:lstStyle/>
          <a:p>
            <a:pPr algn="l">
              <a:lnSpc>
                <a:spcPct val="150000"/>
              </a:lnSpc>
            </a:pPr>
            <a:r>
              <a:rPr lang="en-US" b="1" dirty="0">
                <a:solidFill>
                  <a:srgbClr val="213163"/>
                </a:solidFill>
              </a:rPr>
              <a:t>       </a:t>
            </a:r>
            <a:r>
              <a:rPr lang="en-US" sz="1400" b="1" dirty="0">
                <a:solidFill>
                  <a:srgbClr val="213163"/>
                </a:solidFill>
              </a:rPr>
              <a:t>A comprehensive car rental application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   </a:t>
            </a: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723370AB-DEEE-0FAE-4AEC-0F3E0C581DE6}"/>
              </a:ext>
            </a:extLst>
          </p:cNvPr>
          <p:cNvSpPr txBox="1"/>
          <p:nvPr/>
        </p:nvSpPr>
        <p:spPr>
          <a:xfrm>
            <a:off x="138652" y="631918"/>
            <a:ext cx="8797192" cy="4254819"/>
          </a:xfrm>
          <a:prstGeom prst="rect">
            <a:avLst/>
          </a:prstGeom>
          <a:noFill/>
        </p:spPr>
        <p:txBody>
          <a:bodyPr wrap="square">
            <a:spAutoFit/>
          </a:bodyPr>
          <a:lstStyle/>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Creating a Next Gen Employability program for a car rentals application involves several components:</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Skill Development: Identify key skills required for roles within the company, such as customer service, sales, vehicle maintenance, and administration.</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Training Modules: Develop training modules focusing on these skills, including both theoretical knowledge and practical application.</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Technology Integration: Incorporate training on using the car rentals application effectively, including booking management, vehicle tracking, and customer communication features.</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Soft Skills: Include training on soft skills like communication, problem-solving, teamwork, and adaptability, essential for success in any role.</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A41126C-8885-D30F-869D-CC2F533D094C}"/>
              </a:ext>
            </a:extLst>
          </p:cNvPr>
          <p:cNvSpPr txBox="1"/>
          <p:nvPr/>
        </p:nvSpPr>
        <p:spPr>
          <a:xfrm>
            <a:off x="-1" y="535263"/>
            <a:ext cx="8475134" cy="4577985"/>
          </a:xfrm>
          <a:prstGeom prst="rect">
            <a:avLst/>
          </a:prstGeom>
          <a:noFill/>
        </p:spPr>
        <p:txBody>
          <a:bodyPr wrap="square">
            <a:spAutoFit/>
          </a:bodyPr>
          <a:lstStyle/>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Mentorship Program: Pair new hires with experienced employees to provide guidance and support throughout their training period.</a:t>
            </a: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Assessment and Feedback: Implement regular assessments to track progress and provide constructive feedback to employees, helping them improve continuously</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Career Path Development: Offer opportunities for advancement within the company, with clear pathways and development plans for employees to progress in their careers.</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Continuous Learning: Encourage a culture of continuous learning and skill development through ongoing training sessions, workshops, and access to online resources.</a:t>
            </a:r>
          </a:p>
          <a:p>
            <a:pPr marL="457200" lvl="1">
              <a:lnSpc>
                <a:spcPct val="150000"/>
              </a:lnSpc>
            </a:pPr>
            <a:endParaRPr lang="en-US" sz="140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400" b="1" dirty="0">
                <a:solidFill>
                  <a:srgbClr val="002060"/>
                </a:solidFill>
                <a:latin typeface="Times New Roman" panose="02020603050405020304" pitchFamily="18" charset="0"/>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a:t>
            </a:r>
            <a:r>
              <a:rPr lang="en-US" b="1" dirty="0">
                <a:solidFill>
                  <a:srgbClr val="002060"/>
                </a:solidFill>
                <a:latin typeface="Times New Roman" panose="02020603050405020304" pitchFamily="18" charset="0"/>
                <a:cs typeface="Times New Roman" panose="02020603050405020304" pitchFamily="18" charset="0"/>
              </a:rPr>
              <a:t> </a:t>
            </a:r>
            <a:r>
              <a:rPr lang="en-US" sz="1400" b="1" dirty="0">
                <a:solidFill>
                  <a:srgbClr val="002060"/>
                </a:solidFill>
                <a:latin typeface="Times New Roman" panose="02020603050405020304" pitchFamily="18" charset="0"/>
                <a:cs typeface="Times New Roman" panose="02020603050405020304" pitchFamily="18" charset="0"/>
              </a:rPr>
              <a:t> overall success.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TotalTime>
  <Words>914</Words>
  <Application>Microsoft Office PowerPoint</Application>
  <PresentationFormat>On-screen Show (16:9)</PresentationFormat>
  <Paragraphs>69</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anushyaedwin@outlook.com</cp:lastModifiedBy>
  <cp:revision>21</cp:revision>
  <dcterms:modified xsi:type="dcterms:W3CDTF">2024-04-11T05:32:33Z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